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67" r:id="rId5"/>
    <p:sldId id="266" r:id="rId6"/>
    <p:sldId id="265" r:id="rId7"/>
    <p:sldId id="268" r:id="rId8"/>
    <p:sldId id="269" r:id="rId9"/>
    <p:sldId id="270" r:id="rId10"/>
    <p:sldId id="271" r:id="rId11"/>
    <p:sldId id="272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89E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92"/>
  </p:normalViewPr>
  <p:slideViewPr>
    <p:cSldViewPr snapToGrid="0" snapToObjects="1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DD571-E22F-4A38-B450-8CCBD829A548}" type="datetimeFigureOut">
              <a:rPr lang="en-US"/>
              <a:t>5/5/2025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C2C40-CB1C-4820-9151-EC51EC2E7E0F}" type="slidenum">
              <a:rPr lang="en-US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0974584-F7C5-6440-926F-F6A9781D6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310" y="2484470"/>
            <a:ext cx="7552916" cy="21305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D7436C2F-09FF-014A-84CC-E0A18AFE2C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792" y="138819"/>
            <a:ext cx="2369315" cy="86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01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89423-CD2E-4FE4-A0A5-BF1DF9A8B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721021-E600-4985-9CB7-C91662580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F65E1-9312-40C9-B537-2EF2373A3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7D5D2-711E-4128-B02F-A2F5F3B7B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A264A-3B0E-4789-8D33-E3B8BB427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066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5CD398-88C4-4D5A-B800-669821089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0AE657-6D14-4EC6-AF23-3733CA7EC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13624-5ED1-471D-B870-97A863791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089F5-C44A-423E-A411-0170507EB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2F323-E5A0-4612-B41A-6BBC2FFFE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236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2A72F24-C2F4-A848-9526-6DDE303230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4500" y="1460500"/>
            <a:ext cx="5327904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00000"/>
              </a:lnSpc>
              <a:defRPr lang="en-US" sz="14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 lang="en-US" sz="14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 lang="en-US" sz="14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 lang="en-US" sz="14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 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B5A9DDA-5C61-C94F-9C1E-F412423AF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5/5/2025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B9CE1BE-CD51-BD42-A659-2F084EB57D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2707C4E-5419-8141-80B3-E4B112655C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D362EF-E079-514F-814C-6085176CA7AD}"/>
              </a:ext>
            </a:extLst>
          </p:cNvPr>
          <p:cNvCxnSpPr>
            <a:cxnSpLocks/>
          </p:cNvCxnSpPr>
          <p:nvPr userDrawn="1"/>
        </p:nvCxnSpPr>
        <p:spPr>
          <a:xfrm>
            <a:off x="533400" y="1104900"/>
            <a:ext cx="11119104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2AC75DAD-32BC-CC41-8DF4-9E68DB31C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30609"/>
            <a:ext cx="9146972" cy="6400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2173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0EAB2A1-27FC-7D46-BBF1-72410CED554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596" y="2560320"/>
            <a:ext cx="94457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70A3AA-4210-FB4E-9790-9D6891AFF655}"/>
              </a:ext>
            </a:extLst>
          </p:cNvPr>
          <p:cNvCxnSpPr>
            <a:cxnSpLocks/>
          </p:cNvCxnSpPr>
          <p:nvPr userDrawn="1"/>
        </p:nvCxnSpPr>
        <p:spPr>
          <a:xfrm>
            <a:off x="533400" y="1104900"/>
            <a:ext cx="11119104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8B6F196-1924-E341-B33B-77AEF4A87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30609"/>
            <a:ext cx="9146972" cy="6400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486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BE2BF-67D0-421C-B0EA-C2FDA38E9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D459D-4DBB-4B08-B28E-38CB29459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1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9D5826-9D5D-45F7-9039-C95938735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1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C35230-6E6B-4AE2-A238-476A2293E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C195B-3566-4F5A-8A17-C0D96E0DC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64FFA-F5D7-4974-90D5-37C1E4F5D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014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93013-51BB-4A17-B3BD-969427C67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5D238-163E-4CA0-8D72-013A528AF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4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96" indent="0">
              <a:buNone/>
              <a:defRPr sz="2000" b="1"/>
            </a:lvl2pPr>
            <a:lvl3pPr marL="914391" indent="0">
              <a:buNone/>
              <a:defRPr sz="1800" b="1"/>
            </a:lvl3pPr>
            <a:lvl4pPr marL="1371587" indent="0">
              <a:buNone/>
              <a:defRPr sz="1600" b="1"/>
            </a:lvl4pPr>
            <a:lvl5pPr marL="1828783" indent="0">
              <a:buNone/>
              <a:defRPr sz="1600" b="1"/>
            </a:lvl5pPr>
            <a:lvl6pPr marL="2285978" indent="0">
              <a:buNone/>
              <a:defRPr sz="1600" b="1"/>
            </a:lvl6pPr>
            <a:lvl7pPr marL="2743174" indent="0">
              <a:buNone/>
              <a:defRPr sz="1600" b="1"/>
            </a:lvl7pPr>
            <a:lvl8pPr marL="3200370" indent="0">
              <a:buNone/>
              <a:defRPr sz="1600" b="1"/>
            </a:lvl8pPr>
            <a:lvl9pPr marL="365756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4BFD3-F57E-442B-B0D6-44B28B98AB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6C678E-A9F6-402F-AB68-0001BA3C23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4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96" indent="0">
              <a:buNone/>
              <a:defRPr sz="2000" b="1"/>
            </a:lvl2pPr>
            <a:lvl3pPr marL="914391" indent="0">
              <a:buNone/>
              <a:defRPr sz="1800" b="1"/>
            </a:lvl3pPr>
            <a:lvl4pPr marL="1371587" indent="0">
              <a:buNone/>
              <a:defRPr sz="1600" b="1"/>
            </a:lvl4pPr>
            <a:lvl5pPr marL="1828783" indent="0">
              <a:buNone/>
              <a:defRPr sz="1600" b="1"/>
            </a:lvl5pPr>
            <a:lvl6pPr marL="2285978" indent="0">
              <a:buNone/>
              <a:defRPr sz="1600" b="1"/>
            </a:lvl6pPr>
            <a:lvl7pPr marL="2743174" indent="0">
              <a:buNone/>
              <a:defRPr sz="1600" b="1"/>
            </a:lvl7pPr>
            <a:lvl8pPr marL="3200370" indent="0">
              <a:buNone/>
              <a:defRPr sz="1600" b="1"/>
            </a:lvl8pPr>
            <a:lvl9pPr marL="365756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1CE1F-0133-4A8E-9510-3927C275A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812791-1A66-47A2-B8AB-CF2C8494C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33D370-BE25-4CF9-8D18-A8B0D6286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FF9EFB-2082-4B18-8532-2E058DF98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32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482C-C319-43FD-93FF-980D21E2E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3A496-9194-4AF3-A700-304E648B3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03CEB3-10DB-4C6B-B786-6EA61FEAF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6A844B-2D32-4E86-8B10-61DBDBE59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74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21782B-EB6A-4988-856E-D6637A15B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1005B5-4499-443A-AEC7-4504692A5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5E9E49-7000-42FC-9389-8FC847AA8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066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EFE04-76D2-4EE9-82B4-6CF8BDAEF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215A4-C64A-4FDE-8E67-809F9ECFC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99654-FEE0-4F7C-9F7E-E61364191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96" indent="0">
              <a:buNone/>
              <a:defRPr sz="1400"/>
            </a:lvl2pPr>
            <a:lvl3pPr marL="914391" indent="0">
              <a:buNone/>
              <a:defRPr sz="1200"/>
            </a:lvl3pPr>
            <a:lvl4pPr marL="1371587" indent="0">
              <a:buNone/>
              <a:defRPr sz="1000"/>
            </a:lvl4pPr>
            <a:lvl5pPr marL="1828783" indent="0">
              <a:buNone/>
              <a:defRPr sz="1000"/>
            </a:lvl5pPr>
            <a:lvl6pPr marL="2285978" indent="0">
              <a:buNone/>
              <a:defRPr sz="1000"/>
            </a:lvl6pPr>
            <a:lvl7pPr marL="2743174" indent="0">
              <a:buNone/>
              <a:defRPr sz="1000"/>
            </a:lvl7pPr>
            <a:lvl8pPr marL="3200370" indent="0">
              <a:buNone/>
              <a:defRPr sz="1000"/>
            </a:lvl8pPr>
            <a:lvl9pPr marL="3657565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672D7-560C-46F5-B38A-5864AF61B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33971-AB39-461C-BCDD-6F82E9DF4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7803C-62B5-41B0-9BE1-73F066620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835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7523E-938F-438E-ACC4-357650D6A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72DA9-4F67-4E76-B94A-2A066F0CC9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96" indent="0">
              <a:buNone/>
              <a:defRPr sz="2800"/>
            </a:lvl2pPr>
            <a:lvl3pPr marL="914391" indent="0">
              <a:buNone/>
              <a:defRPr sz="2400"/>
            </a:lvl3pPr>
            <a:lvl4pPr marL="1371587" indent="0">
              <a:buNone/>
              <a:defRPr sz="2000"/>
            </a:lvl4pPr>
            <a:lvl5pPr marL="1828783" indent="0">
              <a:buNone/>
              <a:defRPr sz="2000"/>
            </a:lvl5pPr>
            <a:lvl6pPr marL="2285978" indent="0">
              <a:buNone/>
              <a:defRPr sz="2000"/>
            </a:lvl6pPr>
            <a:lvl7pPr marL="2743174" indent="0">
              <a:buNone/>
              <a:defRPr sz="2000"/>
            </a:lvl7pPr>
            <a:lvl8pPr marL="3200370" indent="0">
              <a:buNone/>
              <a:defRPr sz="2000"/>
            </a:lvl8pPr>
            <a:lvl9pPr marL="3657565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2FDD4-868B-425C-9784-E80DB7C015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96" indent="0">
              <a:buNone/>
              <a:defRPr sz="1400"/>
            </a:lvl2pPr>
            <a:lvl3pPr marL="914391" indent="0">
              <a:buNone/>
              <a:defRPr sz="1200"/>
            </a:lvl3pPr>
            <a:lvl4pPr marL="1371587" indent="0">
              <a:buNone/>
              <a:defRPr sz="1000"/>
            </a:lvl4pPr>
            <a:lvl5pPr marL="1828783" indent="0">
              <a:buNone/>
              <a:defRPr sz="1000"/>
            </a:lvl5pPr>
            <a:lvl6pPr marL="2285978" indent="0">
              <a:buNone/>
              <a:defRPr sz="1000"/>
            </a:lvl6pPr>
            <a:lvl7pPr marL="2743174" indent="0">
              <a:buNone/>
              <a:defRPr sz="1000"/>
            </a:lvl7pPr>
            <a:lvl8pPr marL="3200370" indent="0">
              <a:buNone/>
              <a:defRPr sz="1000"/>
            </a:lvl8pPr>
            <a:lvl9pPr marL="3657565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53192-BC34-458B-84D8-10413109E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E2F8D-62B3-48AF-BAF5-944399905ED0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140DD-DF78-4ACA-994A-2C80E820B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55A00-460B-4060-8FC4-6AE015CD0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78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38DD69-FB8A-4188-BFE4-CBF509E5E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815C50-137C-4155-8543-556E7E213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6A1DE-66DD-40F1-896C-01B693106E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E2F8D-62B3-48AF-BAF5-944399905ED0}" type="datetimeFigureOut">
              <a:rPr lang="en-US" smtClean="0"/>
              <a:t>5/5/2025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912B1-2F8B-49C2-9253-FDAAEF5D94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3CF23-BB91-472C-8560-11C5F5282E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4216D-285E-4743-ADC0-F517FFC766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915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9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8" indent="-228598" algn="l" defTabSz="91439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3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9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5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80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6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2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7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3" indent="-228598" algn="l" defTabSz="91439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1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3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8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4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70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5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heart-risk-app-802586937044.us-central1.run.app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6810742-EF80-C389-BC7F-C5C43643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Heart  Risk Prediction</a:t>
            </a:r>
            <a:b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 Cloud deployed solution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4ED22DE6-8E10-3333-81DE-AE6FF4EA1A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1925" y="2671433"/>
            <a:ext cx="7073935" cy="2262876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/>
            <a:r>
              <a:rPr lang="fi-FI" sz="2000" dirty="0"/>
              <a:t>Name : Uma Sankara Sai Ganta Venkata</a:t>
            </a:r>
          </a:p>
          <a:p>
            <a:pPr defTabSz="914400"/>
            <a:endParaRPr lang="fi-FI" sz="2000" dirty="0"/>
          </a:p>
          <a:p>
            <a:pPr lvl="0"/>
            <a:r>
              <a:rPr lang="en-IN" b="1" dirty="0"/>
              <a:t>Course:</a:t>
            </a:r>
            <a:r>
              <a:rPr lang="en-IN" dirty="0"/>
              <a:t> STA 698 - Plan B Project (3 credits)</a:t>
            </a:r>
          </a:p>
          <a:p>
            <a:pPr lvl="0"/>
            <a:r>
              <a:rPr lang="en-IN" b="1" dirty="0"/>
              <a:t>Semester:</a:t>
            </a:r>
            <a:r>
              <a:rPr lang="en-IN" dirty="0"/>
              <a:t> Spring 2025</a:t>
            </a:r>
          </a:p>
          <a:p>
            <a:pPr lvl="0"/>
            <a:r>
              <a:rPr lang="en-IN" b="1" dirty="0"/>
              <a:t>Instructor:</a:t>
            </a:r>
            <a:r>
              <a:rPr lang="en-IN" dirty="0"/>
              <a:t> Patrick Kinnicutt</a:t>
            </a:r>
          </a:p>
          <a:p>
            <a:pPr defTabSz="914400"/>
            <a:endParaRPr lang="en-US" sz="2000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" name="Group 3" descr="circles connected by lines">
            <a:extLst>
              <a:ext uri="{FF2B5EF4-FFF2-40B4-BE49-F238E27FC236}">
                <a16:creationId xmlns:a16="http://schemas.microsoft.com/office/drawing/2014/main" id="{A6BFBEF9-69E9-AA7E-FEBA-A9A1DCB4B153}"/>
              </a:ext>
            </a:extLst>
          </p:cNvPr>
          <p:cNvGrpSpPr/>
          <p:nvPr/>
        </p:nvGrpSpPr>
        <p:grpSpPr>
          <a:xfrm>
            <a:off x="7375861" y="2122535"/>
            <a:ext cx="3752214" cy="4209254"/>
            <a:chOff x="6867728" y="1107292"/>
            <a:chExt cx="4046706" cy="4777477"/>
          </a:xfrm>
        </p:grpSpPr>
        <p:cxnSp>
          <p:nvCxnSpPr>
            <p:cNvPr id="5" name="Straight Connector 4" descr="straight line">
              <a:extLst>
                <a:ext uri="{FF2B5EF4-FFF2-40B4-BE49-F238E27FC236}">
                  <a16:creationId xmlns:a16="http://schemas.microsoft.com/office/drawing/2014/main" id="{223BE016-9CA2-D682-AEB8-BFDA99689CE4}"/>
                </a:ext>
              </a:extLst>
            </p:cNvPr>
            <p:cNvCxnSpPr>
              <a:cxnSpLocks/>
            </p:cNvCxnSpPr>
            <p:nvPr/>
          </p:nvCxnSpPr>
          <p:spPr>
            <a:xfrm>
              <a:off x="7988238" y="2801566"/>
              <a:ext cx="1330860" cy="748184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 descr="straight line">
              <a:extLst>
                <a:ext uri="{FF2B5EF4-FFF2-40B4-BE49-F238E27FC236}">
                  <a16:creationId xmlns:a16="http://schemas.microsoft.com/office/drawing/2014/main" id="{8E8EE8A6-D7CC-A8EE-BEFB-AEC5B55F3D95}"/>
                </a:ext>
              </a:extLst>
            </p:cNvPr>
            <p:cNvCxnSpPr>
              <a:cxnSpLocks/>
            </p:cNvCxnSpPr>
            <p:nvPr/>
          </p:nvCxnSpPr>
          <p:spPr>
            <a:xfrm>
              <a:off x="9708204" y="1960547"/>
              <a:ext cx="214008" cy="105502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Oval 6" descr="oval shape">
              <a:extLst>
                <a:ext uri="{FF2B5EF4-FFF2-40B4-BE49-F238E27FC236}">
                  <a16:creationId xmlns:a16="http://schemas.microsoft.com/office/drawing/2014/main" id="{E29C9602-4D44-DF0C-3BB8-C158D57ABB51}"/>
                </a:ext>
              </a:extLst>
            </p:cNvPr>
            <p:cNvSpPr/>
            <p:nvPr/>
          </p:nvSpPr>
          <p:spPr>
            <a:xfrm>
              <a:off x="6867728" y="1887166"/>
              <a:ext cx="1303506" cy="130350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Cleaning Dataset</a:t>
              </a:r>
            </a:p>
          </p:txBody>
        </p:sp>
        <p:sp>
          <p:nvSpPr>
            <p:cNvPr id="8" name="Oval 7" descr="oval shape">
              <a:extLst>
                <a:ext uri="{FF2B5EF4-FFF2-40B4-BE49-F238E27FC236}">
                  <a16:creationId xmlns:a16="http://schemas.microsoft.com/office/drawing/2014/main" id="{D6F98834-341A-0231-01C1-9C002CC26A6B}"/>
                </a:ext>
              </a:extLst>
            </p:cNvPr>
            <p:cNvSpPr/>
            <p:nvPr/>
          </p:nvSpPr>
          <p:spPr>
            <a:xfrm>
              <a:off x="9196156" y="1107292"/>
              <a:ext cx="1303506" cy="129685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Back-End Building</a:t>
              </a:r>
            </a:p>
          </p:txBody>
        </p:sp>
        <p:sp>
          <p:nvSpPr>
            <p:cNvPr id="9" name="Oval 8" descr="oval shape">
              <a:extLst>
                <a:ext uri="{FF2B5EF4-FFF2-40B4-BE49-F238E27FC236}">
                  <a16:creationId xmlns:a16="http://schemas.microsoft.com/office/drawing/2014/main" id="{6BF6DB26-A208-C4F3-0E57-5468A29C3C45}"/>
                </a:ext>
              </a:extLst>
            </p:cNvPr>
            <p:cNvSpPr/>
            <p:nvPr/>
          </p:nvSpPr>
          <p:spPr>
            <a:xfrm>
              <a:off x="8171234" y="5000016"/>
              <a:ext cx="1750977" cy="88475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 Comparing Models</a:t>
              </a:r>
            </a:p>
          </p:txBody>
        </p:sp>
        <p:cxnSp>
          <p:nvCxnSpPr>
            <p:cNvPr id="10" name="Straight Connector 9" descr="straight line">
              <a:extLst>
                <a:ext uri="{FF2B5EF4-FFF2-40B4-BE49-F238E27FC236}">
                  <a16:creationId xmlns:a16="http://schemas.microsoft.com/office/drawing/2014/main" id="{47427CBD-69D2-6623-6FCA-705B10863D50}"/>
                </a:ext>
              </a:extLst>
            </p:cNvPr>
            <p:cNvCxnSpPr>
              <a:cxnSpLocks/>
              <a:endCxn id="9" idx="7"/>
            </p:cNvCxnSpPr>
            <p:nvPr/>
          </p:nvCxnSpPr>
          <p:spPr>
            <a:xfrm flipH="1">
              <a:off x="9665787" y="4465840"/>
              <a:ext cx="189655" cy="663745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Oval 10" descr="oval shape">
              <a:extLst>
                <a:ext uri="{FF2B5EF4-FFF2-40B4-BE49-F238E27FC236}">
                  <a16:creationId xmlns:a16="http://schemas.microsoft.com/office/drawing/2014/main" id="{49079534-90E0-39A3-FBEB-9041FFD652BA}"/>
                </a:ext>
              </a:extLst>
            </p:cNvPr>
            <p:cNvSpPr/>
            <p:nvPr/>
          </p:nvSpPr>
          <p:spPr>
            <a:xfrm>
              <a:off x="8774639" y="3015574"/>
              <a:ext cx="2139795" cy="177043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Heart Risk Project</a:t>
              </a: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3D Model 21" descr="Beating heart">
                <a:extLst>
                  <a:ext uri="{FF2B5EF4-FFF2-40B4-BE49-F238E27FC236}">
                    <a16:creationId xmlns:a16="http://schemas.microsoft.com/office/drawing/2014/main" id="{B2583D1A-4696-BF68-3A24-159FF5F7DEF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27708519"/>
                  </p:ext>
                </p:extLst>
              </p:nvPr>
            </p:nvGraphicFramePr>
            <p:xfrm>
              <a:off x="10161916" y="232999"/>
              <a:ext cx="1250003" cy="152367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50003" cy="1523672"/>
                    </a:xfrm>
                    <a:prstGeom prst="rect">
                      <a:avLst/>
                    </a:prstGeom>
                  </am3d:spPr>
                  <am3d:camera>
                    <am3d:pos x="0" y="0" z="64201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6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-292612" ay="-546966" az="46478"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8740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3D Model 21" descr="Beating heart">
                <a:extLst>
                  <a:ext uri="{FF2B5EF4-FFF2-40B4-BE49-F238E27FC236}">
                    <a16:creationId xmlns:a16="http://schemas.microsoft.com/office/drawing/2014/main" id="{B2583D1A-4696-BF68-3A24-159FF5F7DE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61916" y="232999"/>
                <a:ext cx="1250003" cy="1523672"/>
              </a:xfrm>
              <a:prstGeom prst="rect">
                <a:avLst/>
              </a:prstGeom>
            </p:spPr>
          </p:pic>
        </mc:Fallback>
      </mc:AlternateContent>
      <p:cxnSp>
        <p:nvCxnSpPr>
          <p:cNvPr id="34" name="Straight Connector 33" descr="straight line">
            <a:extLst>
              <a:ext uri="{FF2B5EF4-FFF2-40B4-BE49-F238E27FC236}">
                <a16:creationId xmlns:a16="http://schemas.microsoft.com/office/drawing/2014/main" id="{48823327-FB85-76BA-1D40-6528CE68F8AD}"/>
              </a:ext>
            </a:extLst>
          </p:cNvPr>
          <p:cNvCxnSpPr>
            <a:cxnSpLocks/>
          </p:cNvCxnSpPr>
          <p:nvPr/>
        </p:nvCxnSpPr>
        <p:spPr>
          <a:xfrm flipV="1">
            <a:off x="8240957" y="4856096"/>
            <a:ext cx="989307" cy="29763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61D3D45E-058F-F36D-D7A8-A2DD98B9BCAD}"/>
              </a:ext>
            </a:extLst>
          </p:cNvPr>
          <p:cNvSpPr/>
          <p:nvPr/>
        </p:nvSpPr>
        <p:spPr>
          <a:xfrm>
            <a:off x="6918036" y="4615269"/>
            <a:ext cx="1440493" cy="973171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100" dirty="0"/>
              <a:t>Cloud Deployment </a:t>
            </a:r>
          </a:p>
        </p:txBody>
      </p:sp>
    </p:spTree>
    <p:extLst>
      <p:ext uri="{BB962C8B-B14F-4D97-AF65-F5344CB8AC3E}">
        <p14:creationId xmlns:p14="http://schemas.microsoft.com/office/powerpoint/2010/main" val="1670304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1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BD17-A7FE-4352-9D7A-10482C686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12137"/>
            <a:ext cx="9146972" cy="640080"/>
          </a:xfrm>
        </p:spPr>
        <p:txBody>
          <a:bodyPr/>
          <a:lstStyle/>
          <a:p>
            <a:r>
              <a:rPr lang="en-IN" dirty="0"/>
              <a:t>Data Processing in R</a:t>
            </a:r>
            <a:endParaRPr lang="en-US" b="1" dirty="0"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C1D5B-11AC-48D7-B0A0-63BC88617D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4500" y="1509612"/>
            <a:ext cx="4975869" cy="3977640"/>
          </a:xfrm>
        </p:spPr>
        <p:txBody>
          <a:bodyPr>
            <a:no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latin typeface="Segoe UI" panose="020B0502040204020203" pitchFamily="34" charset="0"/>
                <a:cs typeface="Segoe UI" panose="020B0502040204020203" pitchFamily="34" charset="0"/>
              </a:rPr>
              <a:t>- Framingham Heart Study dataset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latin typeface="Segoe UI" panose="020B0502040204020203" pitchFamily="34" charset="0"/>
                <a:cs typeface="Segoe UI" panose="020B0502040204020203" pitchFamily="34" charset="0"/>
              </a:rPr>
              <a:t>- Imputed missing values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latin typeface="Segoe UI" panose="020B0502040204020203" pitchFamily="34" charset="0"/>
                <a:cs typeface="Segoe UI" panose="020B0502040204020203" pitchFamily="34" charset="0"/>
              </a:rPr>
              <a:t>- Converted categorical variables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latin typeface="Segoe UI" panose="020B0502040204020203" pitchFamily="34" charset="0"/>
                <a:cs typeface="Segoe UI" panose="020B0502040204020203" pitchFamily="34" charset="0"/>
              </a:rPr>
              <a:t>- Correlation analysis</a:t>
            </a:r>
          </a:p>
        </p:txBody>
      </p:sp>
      <p:grpSp>
        <p:nvGrpSpPr>
          <p:cNvPr id="6" name="Group 5" descr="circles connected by lines and text boxes">
            <a:extLst>
              <a:ext uri="{FF2B5EF4-FFF2-40B4-BE49-F238E27FC236}">
                <a16:creationId xmlns:a16="http://schemas.microsoft.com/office/drawing/2014/main" id="{6A2CDB1F-3214-48AA-BFD2-B07A50E4AA07}"/>
              </a:ext>
            </a:extLst>
          </p:cNvPr>
          <p:cNvGrpSpPr/>
          <p:nvPr/>
        </p:nvGrpSpPr>
        <p:grpSpPr>
          <a:xfrm>
            <a:off x="6083842" y="1939633"/>
            <a:ext cx="5542415" cy="4345300"/>
            <a:chOff x="6083842" y="1939633"/>
            <a:chExt cx="5542415" cy="4345300"/>
          </a:xfrm>
        </p:grpSpPr>
        <p:cxnSp>
          <p:nvCxnSpPr>
            <p:cNvPr id="38" name="Straight Connector 37" descr="straight line">
              <a:extLst>
                <a:ext uri="{FF2B5EF4-FFF2-40B4-BE49-F238E27FC236}">
                  <a16:creationId xmlns:a16="http://schemas.microsoft.com/office/drawing/2014/main" id="{EBF39178-FA58-8C4F-ABB2-4549B9630313}"/>
                </a:ext>
              </a:extLst>
            </p:cNvPr>
            <p:cNvCxnSpPr>
              <a:cxnSpLocks/>
            </p:cNvCxnSpPr>
            <p:nvPr/>
          </p:nvCxnSpPr>
          <p:spPr>
            <a:xfrm>
              <a:off x="9181218" y="3429000"/>
              <a:ext cx="836715" cy="1277695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 descr="straight line">
              <a:extLst>
                <a:ext uri="{FF2B5EF4-FFF2-40B4-BE49-F238E27FC236}">
                  <a16:creationId xmlns:a16="http://schemas.microsoft.com/office/drawing/2014/main" id="{57A3E56E-E685-2247-8CF5-4CD8E329F880}"/>
                </a:ext>
              </a:extLst>
            </p:cNvPr>
            <p:cNvCxnSpPr>
              <a:cxnSpLocks/>
              <a:stCxn id="4" idx="3"/>
              <a:endCxn id="24" idx="2"/>
            </p:cNvCxnSpPr>
            <p:nvPr/>
          </p:nvCxnSpPr>
          <p:spPr>
            <a:xfrm>
              <a:off x="9427475" y="2769592"/>
              <a:ext cx="934835" cy="80218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8272FE1-75CB-0A48-BF49-55403326D012}"/>
                </a:ext>
              </a:extLst>
            </p:cNvPr>
            <p:cNvSpPr txBox="1"/>
            <p:nvPr/>
          </p:nvSpPr>
          <p:spPr>
            <a:xfrm>
              <a:off x="6083842" y="3410881"/>
              <a:ext cx="11988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Dataset</a:t>
              </a:r>
              <a:endParaRPr lang="en-US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771F1C7-AB37-324D-ADD0-2CF4D1A43248}"/>
                </a:ext>
              </a:extLst>
            </p:cNvPr>
            <p:cNvSpPr txBox="1"/>
            <p:nvPr/>
          </p:nvSpPr>
          <p:spPr>
            <a:xfrm>
              <a:off x="6973454" y="5320732"/>
              <a:ext cx="11988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Missing Values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C2C85F7-0B15-3146-A85D-9D5064D8AF53}"/>
                </a:ext>
              </a:extLst>
            </p:cNvPr>
            <p:cNvSpPr txBox="1"/>
            <p:nvPr/>
          </p:nvSpPr>
          <p:spPr>
            <a:xfrm>
              <a:off x="9591472" y="5638602"/>
              <a:ext cx="13381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Correlation Analysis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BE03795-3996-114F-98B3-F3BF83918F72}"/>
                </a:ext>
              </a:extLst>
            </p:cNvPr>
            <p:cNvSpPr txBox="1"/>
            <p:nvPr/>
          </p:nvSpPr>
          <p:spPr>
            <a:xfrm>
              <a:off x="10017933" y="3412384"/>
              <a:ext cx="16083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Categorical Conversion</a:t>
              </a:r>
              <a:endParaRPr lang="en-US" dirty="0"/>
            </a:p>
          </p:txBody>
        </p:sp>
        <p:grpSp>
          <p:nvGrpSpPr>
            <p:cNvPr id="18" name="Group 17" descr="oval shape">
              <a:extLst>
                <a:ext uri="{FF2B5EF4-FFF2-40B4-BE49-F238E27FC236}">
                  <a16:creationId xmlns:a16="http://schemas.microsoft.com/office/drawing/2014/main" id="{ECFD3AB4-8567-F64A-931A-884605910C8C}"/>
                </a:ext>
              </a:extLst>
            </p:cNvPr>
            <p:cNvGrpSpPr/>
            <p:nvPr/>
          </p:nvGrpSpPr>
          <p:grpSpPr>
            <a:xfrm>
              <a:off x="9681281" y="4575965"/>
              <a:ext cx="1000125" cy="1000125"/>
              <a:chOff x="8020616" y="4546722"/>
              <a:chExt cx="1000125" cy="1000125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C960BA12-D7C4-DA46-84DD-5ECD1CE38B73}"/>
                  </a:ext>
                </a:extLst>
              </p:cNvPr>
              <p:cNvSpPr/>
              <p:nvPr/>
            </p:nvSpPr>
            <p:spPr>
              <a:xfrm>
                <a:off x="8020616" y="4546722"/>
                <a:ext cx="1000125" cy="100012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n-US" sz="1000" dirty="0"/>
              </a:p>
            </p:txBody>
          </p:sp>
          <p:pic>
            <p:nvPicPr>
              <p:cNvPr id="17" name="Graphic 16" descr="Palette with solid fill">
                <a:extLst>
                  <a:ext uri="{FF2B5EF4-FFF2-40B4-BE49-F238E27FC236}">
                    <a16:creationId xmlns:a16="http://schemas.microsoft.com/office/drawing/2014/main" id="{42F89624-492D-7F40-B8A0-CB541B3E4C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163743" y="4693992"/>
                <a:ext cx="734624" cy="734624"/>
              </a:xfrm>
              <a:prstGeom prst="rect">
                <a:avLst/>
              </a:prstGeom>
            </p:spPr>
          </p:pic>
        </p:grpSp>
        <p:grpSp>
          <p:nvGrpSpPr>
            <p:cNvPr id="61" name="Group 60" descr="oval shape">
              <a:extLst>
                <a:ext uri="{FF2B5EF4-FFF2-40B4-BE49-F238E27FC236}">
                  <a16:creationId xmlns:a16="http://schemas.microsoft.com/office/drawing/2014/main" id="{39FEF4FB-AF2E-6B40-A9B6-BA373EE4D864}"/>
                </a:ext>
              </a:extLst>
            </p:cNvPr>
            <p:cNvGrpSpPr/>
            <p:nvPr/>
          </p:nvGrpSpPr>
          <p:grpSpPr>
            <a:xfrm>
              <a:off x="6191627" y="2349747"/>
              <a:ext cx="1000125" cy="1000125"/>
              <a:chOff x="6541679" y="2594623"/>
              <a:chExt cx="1000125" cy="1000125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49E76DC-66CA-6C49-84B5-F69B568F4BD4}"/>
                  </a:ext>
                </a:extLst>
              </p:cNvPr>
              <p:cNvSpPr/>
              <p:nvPr/>
            </p:nvSpPr>
            <p:spPr>
              <a:xfrm>
                <a:off x="6541679" y="2594623"/>
                <a:ext cx="1000125" cy="100012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n-US" sz="1000" dirty="0"/>
              </a:p>
            </p:txBody>
          </p:sp>
          <p:pic>
            <p:nvPicPr>
              <p:cNvPr id="46" name="Graphic 45" descr="Network with solid fill">
                <a:extLst>
                  <a:ext uri="{FF2B5EF4-FFF2-40B4-BE49-F238E27FC236}">
                    <a16:creationId xmlns:a16="http://schemas.microsoft.com/office/drawing/2014/main" id="{6B844E82-589B-724D-88B8-80A5AC31BA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693796" y="2734559"/>
                <a:ext cx="679076" cy="679076"/>
              </a:xfrm>
              <a:prstGeom prst="rect">
                <a:avLst/>
              </a:prstGeom>
            </p:spPr>
          </p:pic>
        </p:grpSp>
        <p:grpSp>
          <p:nvGrpSpPr>
            <p:cNvPr id="59" name="Group 58" descr="oval shape">
              <a:extLst>
                <a:ext uri="{FF2B5EF4-FFF2-40B4-BE49-F238E27FC236}">
                  <a16:creationId xmlns:a16="http://schemas.microsoft.com/office/drawing/2014/main" id="{8238D7F6-2353-974E-B1A8-433BA4397E38}"/>
                </a:ext>
              </a:extLst>
            </p:cNvPr>
            <p:cNvGrpSpPr/>
            <p:nvPr/>
          </p:nvGrpSpPr>
          <p:grpSpPr>
            <a:xfrm>
              <a:off x="10362310" y="2349747"/>
              <a:ext cx="1000125" cy="1000125"/>
              <a:chOff x="9894488" y="2594623"/>
              <a:chExt cx="1000125" cy="1000125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5D17ED6-2E33-5E41-85C1-E372037A35B9}"/>
                  </a:ext>
                </a:extLst>
              </p:cNvPr>
              <p:cNvSpPr/>
              <p:nvPr/>
            </p:nvSpPr>
            <p:spPr>
              <a:xfrm>
                <a:off x="9894488" y="2594623"/>
                <a:ext cx="1000125" cy="100012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n-US" sz="1000" dirty="0"/>
              </a:p>
            </p:txBody>
          </p:sp>
          <p:pic>
            <p:nvPicPr>
              <p:cNvPr id="50" name="Graphic 49" descr="Puzzle with solid fill">
                <a:extLst>
                  <a:ext uri="{FF2B5EF4-FFF2-40B4-BE49-F238E27FC236}">
                    <a16:creationId xmlns:a16="http://schemas.microsoft.com/office/drawing/2014/main" id="{58833E66-7547-3644-B141-E32CDA4EB5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0034357" y="2751389"/>
                <a:ext cx="724630" cy="724626"/>
              </a:xfrm>
              <a:prstGeom prst="rect">
                <a:avLst/>
              </a:prstGeom>
            </p:spPr>
          </p:pic>
        </p:grpSp>
        <p:sp>
          <p:nvSpPr>
            <p:cNvPr id="69" name="Oval 68" descr="oval shape">
              <a:extLst>
                <a:ext uri="{FF2B5EF4-FFF2-40B4-BE49-F238E27FC236}">
                  <a16:creationId xmlns:a16="http://schemas.microsoft.com/office/drawing/2014/main" id="{B90FEDE1-ACC7-5847-B8C0-90B4D8BFAC61}"/>
                </a:ext>
              </a:extLst>
            </p:cNvPr>
            <p:cNvSpPr/>
            <p:nvPr/>
          </p:nvSpPr>
          <p:spPr>
            <a:xfrm>
              <a:off x="7960738" y="1939633"/>
              <a:ext cx="1630734" cy="163073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F74BA11-D7D9-3148-9CCC-AEFDD6554B4F}"/>
                </a:ext>
              </a:extLst>
            </p:cNvPr>
            <p:cNvSpPr txBox="1"/>
            <p:nvPr/>
          </p:nvSpPr>
          <p:spPr>
            <a:xfrm>
              <a:off x="8100607" y="2446426"/>
              <a:ext cx="13268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Data Processing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30" name="Straight Connector 29" descr="straight line">
              <a:extLst>
                <a:ext uri="{FF2B5EF4-FFF2-40B4-BE49-F238E27FC236}">
                  <a16:creationId xmlns:a16="http://schemas.microsoft.com/office/drawing/2014/main" id="{BEC97C4A-D38A-A44D-ADDA-6ADE17DA3A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8401" y="2785215"/>
              <a:ext cx="768986" cy="88013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 descr="straight line">
              <a:extLst>
                <a:ext uri="{FF2B5EF4-FFF2-40B4-BE49-F238E27FC236}">
                  <a16:creationId xmlns:a16="http://schemas.microsoft.com/office/drawing/2014/main" id="{EA85C93B-C167-D647-BDAB-E7480B40F3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42360" y="3349872"/>
              <a:ext cx="552624" cy="945903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10" name="Group 9" descr="oval shape">
              <a:extLst>
                <a:ext uri="{FF2B5EF4-FFF2-40B4-BE49-F238E27FC236}">
                  <a16:creationId xmlns:a16="http://schemas.microsoft.com/office/drawing/2014/main" id="{817CBDD5-7640-FF40-8510-220C7A981AF4}"/>
                </a:ext>
              </a:extLst>
            </p:cNvPr>
            <p:cNvGrpSpPr/>
            <p:nvPr/>
          </p:nvGrpSpPr>
          <p:grpSpPr>
            <a:xfrm>
              <a:off x="7081628" y="4258095"/>
              <a:ext cx="1000125" cy="1000125"/>
              <a:chOff x="7482812" y="3772840"/>
              <a:chExt cx="1000125" cy="1000125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A7858167-3A60-0645-97C4-85AC58C99FDF}"/>
                  </a:ext>
                </a:extLst>
              </p:cNvPr>
              <p:cNvSpPr/>
              <p:nvPr/>
            </p:nvSpPr>
            <p:spPr>
              <a:xfrm>
                <a:off x="7482812" y="3772840"/>
                <a:ext cx="1000125" cy="1000125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n-US" sz="1000" dirty="0"/>
              </a:p>
            </p:txBody>
          </p:sp>
          <p:pic>
            <p:nvPicPr>
              <p:cNvPr id="8" name="Graphic 7" descr="Group of men with solid fill">
                <a:extLst>
                  <a:ext uri="{FF2B5EF4-FFF2-40B4-BE49-F238E27FC236}">
                    <a16:creationId xmlns:a16="http://schemas.microsoft.com/office/drawing/2014/main" id="{08AD860C-4281-5E46-B29F-B97F7FB071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7636837" y="3891943"/>
                <a:ext cx="692074" cy="69207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079432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19FF-DAD9-4AB4-9D83-993EE9FE6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12137"/>
            <a:ext cx="9146972" cy="640080"/>
          </a:xfrm>
        </p:spPr>
        <p:txBody>
          <a:bodyPr>
            <a:normAutofit/>
          </a:bodyPr>
          <a:lstStyle/>
          <a:p>
            <a:r>
              <a:rPr lang="en-IN" dirty="0"/>
              <a:t>Web Frontend with Flask</a:t>
            </a:r>
            <a:endParaRPr lang="en-US" b="1" dirty="0"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  <p:sp>
        <p:nvSpPr>
          <p:cNvPr id="41" name="TextBox 40" descr="Number 1">
            <a:extLst>
              <a:ext uri="{FF2B5EF4-FFF2-40B4-BE49-F238E27FC236}">
                <a16:creationId xmlns:a16="http://schemas.microsoft.com/office/drawing/2014/main" id="{516D502C-EEB8-7641-9141-D6049BAE3252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57571" y="1520182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44" name="TextBox 43" descr="Number 2">
            <a:extLst>
              <a:ext uri="{FF2B5EF4-FFF2-40B4-BE49-F238E27FC236}">
                <a16:creationId xmlns:a16="http://schemas.microsoft.com/office/drawing/2014/main" id="{4EE65486-1766-B74A-9043-DE141DDF4363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88894" y="2503896"/>
            <a:ext cx="493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47" name="TextBox 46" descr="Number 3">
            <a:extLst>
              <a:ext uri="{FF2B5EF4-FFF2-40B4-BE49-F238E27FC236}">
                <a16:creationId xmlns:a16="http://schemas.microsoft.com/office/drawing/2014/main" id="{04248951-1086-2B45-ACBA-B055B8A9B128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44500" y="3151746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3</a:t>
            </a:r>
          </a:p>
        </p:txBody>
      </p:sp>
      <p:sp>
        <p:nvSpPr>
          <p:cNvPr id="50" name="TextBox 49" descr="Number 4">
            <a:extLst>
              <a:ext uri="{FF2B5EF4-FFF2-40B4-BE49-F238E27FC236}">
                <a16:creationId xmlns:a16="http://schemas.microsoft.com/office/drawing/2014/main" id="{985448E7-EE20-F14F-97AC-EA8BFD8FBA7F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49185" y="3910901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4</a:t>
            </a:r>
          </a:p>
        </p:txBody>
      </p:sp>
      <p:sp>
        <p:nvSpPr>
          <p:cNvPr id="51" name="Content Placeholder 7">
            <a:extLst>
              <a:ext uri="{FF2B5EF4-FFF2-40B4-BE49-F238E27FC236}">
                <a16:creationId xmlns:a16="http://schemas.microsoft.com/office/drawing/2014/main" id="{A6D40621-9F60-B248-A84C-7DCBF898D4DB}"/>
              </a:ext>
            </a:extLst>
          </p:cNvPr>
          <p:cNvSpPr txBox="1">
            <a:spLocks/>
          </p:cNvSpPr>
          <p:nvPr/>
        </p:nvSpPr>
        <p:spPr>
          <a:xfrm>
            <a:off x="457572" y="1380226"/>
            <a:ext cx="4502617" cy="2401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8" indent="-228598" algn="l" defTabSz="914391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Developed using Python Flask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Designed user input forms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Integrated with R API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Displayed model predictions graphically</a:t>
            </a:r>
          </a:p>
        </p:txBody>
      </p:sp>
      <p:grpSp>
        <p:nvGrpSpPr>
          <p:cNvPr id="3" name="Group 2" descr="circles connected by lines with text boxes">
            <a:extLst>
              <a:ext uri="{FF2B5EF4-FFF2-40B4-BE49-F238E27FC236}">
                <a16:creationId xmlns:a16="http://schemas.microsoft.com/office/drawing/2014/main" id="{1D4EB0E6-31C2-46F7-ABD3-ECF41DD1412C}"/>
              </a:ext>
            </a:extLst>
          </p:cNvPr>
          <p:cNvGrpSpPr/>
          <p:nvPr/>
        </p:nvGrpSpPr>
        <p:grpSpPr>
          <a:xfrm>
            <a:off x="6092483" y="1927925"/>
            <a:ext cx="5758786" cy="3972287"/>
            <a:chOff x="6092483" y="1927925"/>
            <a:chExt cx="5758786" cy="3972287"/>
          </a:xfrm>
        </p:grpSpPr>
        <p:cxnSp>
          <p:nvCxnSpPr>
            <p:cNvPr id="30" name="Straight Connector 29" descr="straight line">
              <a:extLst>
                <a:ext uri="{FF2B5EF4-FFF2-40B4-BE49-F238E27FC236}">
                  <a16:creationId xmlns:a16="http://schemas.microsoft.com/office/drawing/2014/main" id="{63BB2123-A449-8E4F-BBD9-71E27CECBF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8401" y="2785215"/>
              <a:ext cx="768986" cy="88013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 descr="straight line">
              <a:extLst>
                <a:ext uri="{FF2B5EF4-FFF2-40B4-BE49-F238E27FC236}">
                  <a16:creationId xmlns:a16="http://schemas.microsoft.com/office/drawing/2014/main" id="{D39C1A7A-D3C2-4440-A9CA-24ECB53715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42360" y="3349872"/>
              <a:ext cx="552624" cy="945903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 descr="straight line">
              <a:extLst>
                <a:ext uri="{FF2B5EF4-FFF2-40B4-BE49-F238E27FC236}">
                  <a16:creationId xmlns:a16="http://schemas.microsoft.com/office/drawing/2014/main" id="{5CAB83FA-6282-AE4B-ABB9-619FD4620C40}"/>
                </a:ext>
              </a:extLst>
            </p:cNvPr>
            <p:cNvCxnSpPr>
              <a:cxnSpLocks/>
            </p:cNvCxnSpPr>
            <p:nvPr/>
          </p:nvCxnSpPr>
          <p:spPr>
            <a:xfrm>
              <a:off x="9181218" y="3429000"/>
              <a:ext cx="836715" cy="1277695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 descr="straight line">
              <a:extLst>
                <a:ext uri="{FF2B5EF4-FFF2-40B4-BE49-F238E27FC236}">
                  <a16:creationId xmlns:a16="http://schemas.microsoft.com/office/drawing/2014/main" id="{8D0C2EA0-627C-7346-86F2-A9A5BFEA9186}"/>
                </a:ext>
              </a:extLst>
            </p:cNvPr>
            <p:cNvCxnSpPr>
              <a:cxnSpLocks/>
              <a:stCxn id="55" idx="3"/>
            </p:cNvCxnSpPr>
            <p:nvPr/>
          </p:nvCxnSpPr>
          <p:spPr>
            <a:xfrm>
              <a:off x="9427475" y="2768725"/>
              <a:ext cx="934835" cy="81085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8A858EF-9FF5-2144-9B16-EF5C1A8749A1}"/>
                </a:ext>
              </a:extLst>
            </p:cNvPr>
            <p:cNvSpPr txBox="1"/>
            <p:nvPr/>
          </p:nvSpPr>
          <p:spPr>
            <a:xfrm>
              <a:off x="6092483" y="2503896"/>
              <a:ext cx="1139329" cy="538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 </a:t>
              </a:r>
              <a:r>
                <a:rPr lang="en-US" sz="1100" dirty="0"/>
                <a:t>User Input Forms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9F78683-D595-A942-B236-4AFF1FD95A8C}"/>
                </a:ext>
              </a:extLst>
            </p:cNvPr>
            <p:cNvSpPr txBox="1"/>
            <p:nvPr/>
          </p:nvSpPr>
          <p:spPr>
            <a:xfrm>
              <a:off x="7081628" y="4565463"/>
              <a:ext cx="109070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Integrated with R API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B5412BD-6F42-1645-94A1-A2F98C8F56F0}"/>
                </a:ext>
              </a:extLst>
            </p:cNvPr>
            <p:cNvSpPr txBox="1"/>
            <p:nvPr/>
          </p:nvSpPr>
          <p:spPr>
            <a:xfrm>
              <a:off x="9591472" y="5638602"/>
              <a:ext cx="11988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1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0DDFF3D-5E90-9D40-86A9-817E6162C0FB}"/>
                </a:ext>
              </a:extLst>
            </p:cNvPr>
            <p:cNvSpPr txBox="1"/>
            <p:nvPr/>
          </p:nvSpPr>
          <p:spPr>
            <a:xfrm>
              <a:off x="9729435" y="1927925"/>
              <a:ext cx="2121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100" dirty="0"/>
            </a:p>
          </p:txBody>
        </p:sp>
        <p:sp>
          <p:nvSpPr>
            <p:cNvPr id="42" name="Oval 41" descr="oval shape">
              <a:extLst>
                <a:ext uri="{FF2B5EF4-FFF2-40B4-BE49-F238E27FC236}">
                  <a16:creationId xmlns:a16="http://schemas.microsoft.com/office/drawing/2014/main" id="{10D91E47-9024-2544-A774-5F83E2700F0A}"/>
                </a:ext>
              </a:extLst>
            </p:cNvPr>
            <p:cNvSpPr/>
            <p:nvPr/>
          </p:nvSpPr>
          <p:spPr>
            <a:xfrm>
              <a:off x="9681281" y="4575965"/>
              <a:ext cx="1000125" cy="100012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1000" dirty="0"/>
                <a:t>Graphical Predictions</a:t>
              </a:r>
            </a:p>
            <a:p>
              <a:pPr algn="ctr"/>
              <a:endParaRPr lang="en-US" sz="1000" dirty="0"/>
            </a:p>
          </p:txBody>
        </p:sp>
        <p:sp>
          <p:nvSpPr>
            <p:cNvPr id="46" name="Oval 45" descr="oval shape">
              <a:extLst>
                <a:ext uri="{FF2B5EF4-FFF2-40B4-BE49-F238E27FC236}">
                  <a16:creationId xmlns:a16="http://schemas.microsoft.com/office/drawing/2014/main" id="{8CC00D4F-2FB0-C340-B932-176E1760E489}"/>
                </a:ext>
              </a:extLst>
            </p:cNvPr>
            <p:cNvSpPr/>
            <p:nvPr/>
          </p:nvSpPr>
          <p:spPr>
            <a:xfrm>
              <a:off x="6191627" y="2349747"/>
              <a:ext cx="1000125" cy="1000125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en-US" sz="1000" dirty="0"/>
            </a:p>
          </p:txBody>
        </p:sp>
        <p:sp>
          <p:nvSpPr>
            <p:cNvPr id="53" name="Oval 52" descr="oval shape">
              <a:extLst>
                <a:ext uri="{FF2B5EF4-FFF2-40B4-BE49-F238E27FC236}">
                  <a16:creationId xmlns:a16="http://schemas.microsoft.com/office/drawing/2014/main" id="{66A5825C-2801-A14C-9E83-5D06EC19285B}"/>
                </a:ext>
              </a:extLst>
            </p:cNvPr>
            <p:cNvSpPr/>
            <p:nvPr/>
          </p:nvSpPr>
          <p:spPr>
            <a:xfrm>
              <a:off x="7960738" y="1939633"/>
              <a:ext cx="1630734" cy="1630734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9B441DE-399E-EA46-A84F-0D58A73CFF03}"/>
                </a:ext>
              </a:extLst>
            </p:cNvPr>
            <p:cNvSpPr txBox="1"/>
            <p:nvPr/>
          </p:nvSpPr>
          <p:spPr>
            <a:xfrm>
              <a:off x="8100607" y="2307060"/>
              <a:ext cx="132686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 Web Frontend with Flask</a:t>
              </a:r>
            </a:p>
          </p:txBody>
        </p:sp>
        <p:sp>
          <p:nvSpPr>
            <p:cNvPr id="57" name="Oval 56" descr="oval shape">
              <a:extLst>
                <a:ext uri="{FF2B5EF4-FFF2-40B4-BE49-F238E27FC236}">
                  <a16:creationId xmlns:a16="http://schemas.microsoft.com/office/drawing/2014/main" id="{BF8329D4-5928-2B49-81AA-F9FA7137D89D}"/>
                </a:ext>
              </a:extLst>
            </p:cNvPr>
            <p:cNvSpPr/>
            <p:nvPr/>
          </p:nvSpPr>
          <p:spPr>
            <a:xfrm>
              <a:off x="7081628" y="4258095"/>
              <a:ext cx="1000125" cy="1000125"/>
            </a:xfrm>
            <a:prstGeom prst="ellipse">
              <a:avLst/>
            </a:prstGeom>
            <a:noFill/>
            <a:ln w="25400">
              <a:solidFill>
                <a:schemeClr val="accent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endParaRPr lang="en-US" sz="1000" dirty="0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55C2ABE9-D7D2-E398-5BBB-27F653AF8056}"/>
              </a:ext>
            </a:extLst>
          </p:cNvPr>
          <p:cNvSpPr/>
          <p:nvPr/>
        </p:nvSpPr>
        <p:spPr>
          <a:xfrm>
            <a:off x="10364174" y="2268940"/>
            <a:ext cx="1372118" cy="10806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Developed with Flask</a:t>
            </a:r>
          </a:p>
        </p:txBody>
      </p:sp>
    </p:spTree>
    <p:extLst>
      <p:ext uri="{BB962C8B-B14F-4D97-AF65-F5344CB8AC3E}">
        <p14:creationId xmlns:p14="http://schemas.microsoft.com/office/powerpoint/2010/main" val="4052214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A0FAD2-8BCA-D329-E0C4-BFD67EFF2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150B-067D-FF7C-76D7-008C9853D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12137"/>
            <a:ext cx="9146972" cy="640080"/>
          </a:xfrm>
        </p:spPr>
        <p:txBody>
          <a:bodyPr>
            <a:normAutofit/>
          </a:bodyPr>
          <a:lstStyle/>
          <a:p>
            <a:r>
              <a:rPr lang="en-IN" dirty="0"/>
              <a:t>R API Development with Plumber</a:t>
            </a:r>
            <a:endParaRPr lang="en-US" b="1" dirty="0"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  <p:sp>
        <p:nvSpPr>
          <p:cNvPr id="41" name="TextBox 40" descr="Number 1">
            <a:extLst>
              <a:ext uri="{FF2B5EF4-FFF2-40B4-BE49-F238E27FC236}">
                <a16:creationId xmlns:a16="http://schemas.microsoft.com/office/drawing/2014/main" id="{D23C757A-B7C3-D039-467A-4DB8F50ADE9A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57571" y="1520182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44" name="TextBox 43" descr="Number 2">
            <a:extLst>
              <a:ext uri="{FF2B5EF4-FFF2-40B4-BE49-F238E27FC236}">
                <a16:creationId xmlns:a16="http://schemas.microsoft.com/office/drawing/2014/main" id="{CEFCA01C-6DA1-4D64-912A-020F6FBC2150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88894" y="2503896"/>
            <a:ext cx="493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47" name="TextBox 46" descr="Number 3">
            <a:extLst>
              <a:ext uri="{FF2B5EF4-FFF2-40B4-BE49-F238E27FC236}">
                <a16:creationId xmlns:a16="http://schemas.microsoft.com/office/drawing/2014/main" id="{DDDC6BC2-42AE-CCF3-4950-2211CF6D2124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44500" y="3151746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3</a:t>
            </a:r>
          </a:p>
        </p:txBody>
      </p:sp>
      <p:sp>
        <p:nvSpPr>
          <p:cNvPr id="50" name="TextBox 49" descr="Number 4">
            <a:extLst>
              <a:ext uri="{FF2B5EF4-FFF2-40B4-BE49-F238E27FC236}">
                <a16:creationId xmlns:a16="http://schemas.microsoft.com/office/drawing/2014/main" id="{F8BEBF9E-2542-F526-6176-487E7F55F671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49185" y="3910901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4</a:t>
            </a:r>
          </a:p>
        </p:txBody>
      </p:sp>
      <p:sp>
        <p:nvSpPr>
          <p:cNvPr id="51" name="Content Placeholder 7">
            <a:extLst>
              <a:ext uri="{FF2B5EF4-FFF2-40B4-BE49-F238E27FC236}">
                <a16:creationId xmlns:a16="http://schemas.microsoft.com/office/drawing/2014/main" id="{7AE9B3A3-5EC8-AB94-EA63-1C498771A660}"/>
              </a:ext>
            </a:extLst>
          </p:cNvPr>
          <p:cNvSpPr txBox="1">
            <a:spLocks/>
          </p:cNvSpPr>
          <p:nvPr/>
        </p:nvSpPr>
        <p:spPr>
          <a:xfrm>
            <a:off x="457572" y="1380226"/>
            <a:ext cx="4502617" cy="2401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8" indent="-228598" algn="l" defTabSz="914391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 Built REST API using Plumber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/predict endpoint to serve predictions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Models loaded in </a:t>
            </a:r>
            <a:r>
              <a:rPr lang="en-IN" sz="1600" dirty="0" err="1">
                <a:solidFill>
                  <a:schemeClr val="tx1"/>
                </a:solidFill>
              </a:rPr>
              <a:t>entrypoint.R</a:t>
            </a:r>
            <a:endParaRPr lang="en-IN" sz="1600" dirty="0">
              <a:solidFill>
                <a:schemeClr val="tx1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Input handling and type validation</a:t>
            </a:r>
          </a:p>
        </p:txBody>
      </p:sp>
      <p:pic>
        <p:nvPicPr>
          <p:cNvPr id="4" name="Picture 4" descr="Generated image">
            <a:extLst>
              <a:ext uri="{FF2B5EF4-FFF2-40B4-BE49-F238E27FC236}">
                <a16:creationId xmlns:a16="http://schemas.microsoft.com/office/drawing/2014/main" id="{47C59337-58C3-A121-A208-2C1AF666E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183" y="1311215"/>
            <a:ext cx="7240791" cy="4478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240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DC094-7CEF-ED5F-03EA-089B23EB0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FE6A8-90DB-DCA8-7989-5F1F75DA4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12137"/>
            <a:ext cx="9146972" cy="640080"/>
          </a:xfrm>
        </p:spPr>
        <p:txBody>
          <a:bodyPr>
            <a:normAutofit/>
          </a:bodyPr>
          <a:lstStyle/>
          <a:p>
            <a:r>
              <a:rPr lang="en-IN" dirty="0"/>
              <a:t>Docker-</a:t>
            </a:r>
            <a:r>
              <a:rPr lang="en-IN" dirty="0" err="1"/>
              <a:t>ization</a:t>
            </a:r>
            <a:endParaRPr lang="en-US" b="1" dirty="0"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  <p:sp>
        <p:nvSpPr>
          <p:cNvPr id="44" name="TextBox 43" descr="Number 2">
            <a:extLst>
              <a:ext uri="{FF2B5EF4-FFF2-40B4-BE49-F238E27FC236}">
                <a16:creationId xmlns:a16="http://schemas.microsoft.com/office/drawing/2014/main" id="{E15F0613-A369-C9D5-BD6E-9AAA032C8A21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88894" y="2503896"/>
            <a:ext cx="493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47" name="TextBox 46" descr="Number 3">
            <a:extLst>
              <a:ext uri="{FF2B5EF4-FFF2-40B4-BE49-F238E27FC236}">
                <a16:creationId xmlns:a16="http://schemas.microsoft.com/office/drawing/2014/main" id="{195D4B00-B129-0326-6F6C-419D421C0265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44500" y="3151746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3</a:t>
            </a:r>
          </a:p>
        </p:txBody>
      </p:sp>
      <p:sp>
        <p:nvSpPr>
          <p:cNvPr id="51" name="Content Placeholder 7">
            <a:extLst>
              <a:ext uri="{FF2B5EF4-FFF2-40B4-BE49-F238E27FC236}">
                <a16:creationId xmlns:a16="http://schemas.microsoft.com/office/drawing/2014/main" id="{70326161-AB8D-E693-00F4-5807A3D6F68B}"/>
              </a:ext>
            </a:extLst>
          </p:cNvPr>
          <p:cNvSpPr txBox="1">
            <a:spLocks/>
          </p:cNvSpPr>
          <p:nvPr/>
        </p:nvSpPr>
        <p:spPr>
          <a:xfrm>
            <a:off x="457572" y="1380226"/>
            <a:ext cx="4847673" cy="2915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8" indent="-228598" algn="l" defTabSz="914391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-Created Docker file for combined R and Flask app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-entrypoint.sh launches both services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-Simplified local testing and deployment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-Used WORKDIR and CMD effectively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-Linked ports for Flask (5000) and R Plumber (8000)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167651-1EFD-D39F-76B4-83FE7DBBF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388" y="1258378"/>
            <a:ext cx="6431472" cy="434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68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50EC4-6585-3566-BA37-73AEDA2B7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9B2B5-5159-E588-0564-E30F0F084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12137"/>
            <a:ext cx="9146972" cy="640080"/>
          </a:xfrm>
        </p:spPr>
        <p:txBody>
          <a:bodyPr>
            <a:normAutofit/>
          </a:bodyPr>
          <a:lstStyle/>
          <a:p>
            <a:r>
              <a:rPr lang="en-IN" dirty="0"/>
              <a:t>Deployment to Google Cloud Run</a:t>
            </a:r>
            <a:endParaRPr lang="en-US" b="1" dirty="0"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  <p:sp>
        <p:nvSpPr>
          <p:cNvPr id="41" name="TextBox 40" descr="Number 1">
            <a:extLst>
              <a:ext uri="{FF2B5EF4-FFF2-40B4-BE49-F238E27FC236}">
                <a16:creationId xmlns:a16="http://schemas.microsoft.com/office/drawing/2014/main" id="{F31542A1-E78D-7725-19C5-E8B6AFBC0908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57571" y="1520182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44" name="TextBox 43" descr="Number 2">
            <a:extLst>
              <a:ext uri="{FF2B5EF4-FFF2-40B4-BE49-F238E27FC236}">
                <a16:creationId xmlns:a16="http://schemas.microsoft.com/office/drawing/2014/main" id="{9FCCA31B-CF5C-E481-C9D3-76FE98DC70F9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88894" y="2503896"/>
            <a:ext cx="493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47" name="TextBox 46" descr="Number 3">
            <a:extLst>
              <a:ext uri="{FF2B5EF4-FFF2-40B4-BE49-F238E27FC236}">
                <a16:creationId xmlns:a16="http://schemas.microsoft.com/office/drawing/2014/main" id="{29659D21-925B-082D-4DC7-79DF03588170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44500" y="3151746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3</a:t>
            </a:r>
          </a:p>
        </p:txBody>
      </p:sp>
      <p:sp>
        <p:nvSpPr>
          <p:cNvPr id="50" name="TextBox 49" descr="Number 4">
            <a:extLst>
              <a:ext uri="{FF2B5EF4-FFF2-40B4-BE49-F238E27FC236}">
                <a16:creationId xmlns:a16="http://schemas.microsoft.com/office/drawing/2014/main" id="{6972EC44-C969-B689-5C83-2EEB31266455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49185" y="3910901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4</a:t>
            </a:r>
          </a:p>
        </p:txBody>
      </p:sp>
      <p:sp>
        <p:nvSpPr>
          <p:cNvPr id="51" name="Content Placeholder 7">
            <a:extLst>
              <a:ext uri="{FF2B5EF4-FFF2-40B4-BE49-F238E27FC236}">
                <a16:creationId xmlns:a16="http://schemas.microsoft.com/office/drawing/2014/main" id="{59E9088B-3585-A67D-3A6F-AA2934D9BB8D}"/>
              </a:ext>
            </a:extLst>
          </p:cNvPr>
          <p:cNvSpPr txBox="1">
            <a:spLocks/>
          </p:cNvSpPr>
          <p:nvPr/>
        </p:nvSpPr>
        <p:spPr>
          <a:xfrm>
            <a:off x="457572" y="1380226"/>
            <a:ext cx="4502617" cy="2401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8" indent="-228598" algn="l" defTabSz="914391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Uploaded image to Artifact Registry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Deployed container using Cloud Run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Configured unauthenticated public access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- URL: </a:t>
            </a:r>
            <a:r>
              <a:rPr lang="en-IN" sz="1600" dirty="0">
                <a:solidFill>
                  <a:schemeClr val="tx1"/>
                </a:solidFill>
                <a:hlinkClick r:id="rId2"/>
              </a:rPr>
              <a:t>https://heart-risk-app-802586937044.us-central1.run.app</a:t>
            </a:r>
            <a:endParaRPr lang="en-IN" sz="16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FAC8AF-C274-F6B7-0E57-6535C8C35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80226"/>
            <a:ext cx="5082684" cy="423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89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C52A6-FB98-81FB-9603-9F7A28FF5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FAC87-702B-1450-CDE8-601B9D67C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12137"/>
            <a:ext cx="9146972" cy="640080"/>
          </a:xfrm>
        </p:spPr>
        <p:txBody>
          <a:bodyPr>
            <a:normAutofit/>
          </a:bodyPr>
          <a:lstStyle/>
          <a:p>
            <a:r>
              <a:rPr lang="en-IN" dirty="0"/>
              <a:t>Challenges Faced and Solutions</a:t>
            </a:r>
            <a:endParaRPr lang="en-US" b="1" dirty="0"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  <p:sp>
        <p:nvSpPr>
          <p:cNvPr id="41" name="TextBox 40" descr="Number 1">
            <a:extLst>
              <a:ext uri="{FF2B5EF4-FFF2-40B4-BE49-F238E27FC236}">
                <a16:creationId xmlns:a16="http://schemas.microsoft.com/office/drawing/2014/main" id="{5669EEB7-FC6A-39BE-E787-D951A642F14F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57571" y="1520182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44" name="TextBox 43" descr="Number 2">
            <a:extLst>
              <a:ext uri="{FF2B5EF4-FFF2-40B4-BE49-F238E27FC236}">
                <a16:creationId xmlns:a16="http://schemas.microsoft.com/office/drawing/2014/main" id="{6CFDE253-D841-6B0E-E351-BA010F55F000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88894" y="2503896"/>
            <a:ext cx="493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47" name="TextBox 46" descr="Number 3">
            <a:extLst>
              <a:ext uri="{FF2B5EF4-FFF2-40B4-BE49-F238E27FC236}">
                <a16:creationId xmlns:a16="http://schemas.microsoft.com/office/drawing/2014/main" id="{7573AE3B-6FEE-3608-7C62-2C0F4FFEA9BF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44500" y="3151746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3</a:t>
            </a:r>
          </a:p>
        </p:txBody>
      </p:sp>
      <p:sp>
        <p:nvSpPr>
          <p:cNvPr id="50" name="TextBox 49" descr="Number 4">
            <a:extLst>
              <a:ext uri="{FF2B5EF4-FFF2-40B4-BE49-F238E27FC236}">
                <a16:creationId xmlns:a16="http://schemas.microsoft.com/office/drawing/2014/main" id="{AD2BDBA0-C527-8EC6-0491-F4A110E8BD4F}"/>
              </a:ext>
            </a:extLst>
          </p:cNvPr>
          <p:cNvSpPr txBox="1">
            <a:spLocks noChangeAspect="1"/>
          </p:cNvSpPr>
          <p:nvPr/>
        </p:nvSpPr>
        <p:spPr bwMode="blackWhite">
          <a:xfrm>
            <a:off x="449185" y="3910901"/>
            <a:ext cx="558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cs typeface="Segoe UI Semibold" panose="020B0702040204020203" pitchFamily="34" charset="0"/>
              </a:rPr>
              <a:t>4</a:t>
            </a:r>
          </a:p>
        </p:txBody>
      </p:sp>
      <p:sp>
        <p:nvSpPr>
          <p:cNvPr id="51" name="Content Placeholder 7">
            <a:extLst>
              <a:ext uri="{FF2B5EF4-FFF2-40B4-BE49-F238E27FC236}">
                <a16:creationId xmlns:a16="http://schemas.microsoft.com/office/drawing/2014/main" id="{65CBE46A-22B0-3882-BABD-F537E6C496CB}"/>
              </a:ext>
            </a:extLst>
          </p:cNvPr>
          <p:cNvSpPr txBox="1">
            <a:spLocks/>
          </p:cNvSpPr>
          <p:nvPr/>
        </p:nvSpPr>
        <p:spPr>
          <a:xfrm>
            <a:off x="457572" y="1380226"/>
            <a:ext cx="4502617" cy="2401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8" indent="-228598" algn="l" defTabSz="914391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93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989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185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380" indent="-228598" algn="l" defTabSz="914391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576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72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67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63" indent="-228598" algn="l" defTabSz="91439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endParaRPr lang="en-IN" sz="16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F3506F-AA02-5F0B-5073-2F3CBDDE9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54" y="1380226"/>
            <a:ext cx="11852695" cy="500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411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93E566-E4E3-E53A-2D70-61A840817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1" y="1190625"/>
            <a:ext cx="9344024" cy="5372100"/>
          </a:xfrm>
          <a:prstGeom prst="rect">
            <a:avLst/>
          </a:prstGeom>
          <a:noFill/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D7DA4224-54E4-FADA-8BA4-C5819F022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30609"/>
            <a:ext cx="9146972" cy="640080"/>
          </a:xfrm>
        </p:spPr>
        <p:txBody>
          <a:bodyPr/>
          <a:lstStyle/>
          <a:p>
            <a:r>
              <a:rPr lang="en-IN" dirty="0"/>
              <a:t>Future Improvements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887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D17166-339F-D745-6257-736DC3E9B88B}"/>
              </a:ext>
            </a:extLst>
          </p:cNvPr>
          <p:cNvSpPr txBox="1"/>
          <p:nvPr/>
        </p:nvSpPr>
        <p:spPr>
          <a:xfrm>
            <a:off x="448573" y="1475118"/>
            <a:ext cx="791904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IN" sz="5400" b="1" dirty="0"/>
              <a:t>Thank You!</a:t>
            </a:r>
          </a:p>
          <a:p>
            <a:pPr>
              <a:buNone/>
            </a:pPr>
            <a:endParaRPr lang="en-IN" b="1" dirty="0"/>
          </a:p>
          <a:p>
            <a:pPr>
              <a:buNone/>
            </a:pPr>
            <a:endParaRPr lang="en-IN" b="1" dirty="0"/>
          </a:p>
          <a:p>
            <a:pPr>
              <a:buNone/>
            </a:pPr>
            <a:r>
              <a:rPr lang="en-IN" dirty="0"/>
              <a:t>Your time and attention are truly appreciated.</a:t>
            </a:r>
          </a:p>
          <a:p>
            <a:pPr>
              <a:buNone/>
            </a:pPr>
            <a:endParaRPr lang="en-IN" dirty="0"/>
          </a:p>
          <a:p>
            <a:pPr>
              <a:buNone/>
            </a:pPr>
            <a:endParaRPr lang="en-IN" dirty="0"/>
          </a:p>
          <a:p>
            <a:r>
              <a:rPr lang="en-IN" dirty="0"/>
              <a:t>Feel free to ask any questions or give feedback.</a:t>
            </a:r>
          </a:p>
          <a:p>
            <a:endParaRPr lang="en-IN" dirty="0"/>
          </a:p>
          <a:p>
            <a:endParaRPr lang="en-IN" dirty="0"/>
          </a:p>
          <a:p>
            <a:br>
              <a:rPr lang="en-IN" dirty="0"/>
            </a:br>
            <a:r>
              <a:rPr lang="en-IN" dirty="0"/>
              <a:t>Looking forward to your insights!</a:t>
            </a:r>
          </a:p>
          <a:p>
            <a:br>
              <a:rPr lang="en-IN" dirty="0"/>
            </a:br>
            <a:r>
              <a:rPr lang="en-IN" dirty="0"/>
              <a:t>📧 </a:t>
            </a:r>
            <a:r>
              <a:rPr lang="en-IN" b="1" dirty="0"/>
              <a:t>Email:</a:t>
            </a:r>
            <a:r>
              <a:rPr lang="en-IN" dirty="0"/>
              <a:t> Ganta1u@cmich.edu</a:t>
            </a:r>
            <a:br>
              <a:rPr lang="en-IN" dirty="0"/>
            </a:br>
            <a:r>
              <a:rPr lang="en-IN" dirty="0"/>
              <a:t>📞 </a:t>
            </a:r>
            <a:r>
              <a:rPr lang="en-IN" b="1" dirty="0"/>
              <a:t>Phone:</a:t>
            </a:r>
            <a:r>
              <a:rPr lang="en-IN" dirty="0"/>
              <a:t> (989) 621-3531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Human heart">
                <a:extLst>
                  <a:ext uri="{FF2B5EF4-FFF2-40B4-BE49-F238E27FC236}">
                    <a16:creationId xmlns:a16="http://schemas.microsoft.com/office/drawing/2014/main" id="{A91512B4-7CD5-1A2F-66F5-D1F952069F0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767586713"/>
                  </p:ext>
                </p:extLst>
              </p:nvPr>
            </p:nvGraphicFramePr>
            <p:xfrm>
              <a:off x="6944265" y="1598593"/>
              <a:ext cx="3968150" cy="45234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68150" cy="4523454"/>
                    </a:xfrm>
                    <a:prstGeom prst="rect">
                      <a:avLst/>
                    </a:prstGeom>
                  </am3d:spPr>
                  <am3d:camera>
                    <am3d:pos x="0" y="0" z="612063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048746" d="1000000"/>
                    <am3d:preTrans dx="86068" dy="-18000000" dz="171892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6455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Human heart">
                <a:extLst>
                  <a:ext uri="{FF2B5EF4-FFF2-40B4-BE49-F238E27FC236}">
                    <a16:creationId xmlns:a16="http://schemas.microsoft.com/office/drawing/2014/main" id="{A91512B4-7CD5-1A2F-66F5-D1F952069F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4265" y="1598593"/>
                <a:ext cx="3968150" cy="45234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3669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yslexia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D24726"/>
      </a:accent2>
      <a:accent3>
        <a:srgbClr val="9B5AC8"/>
      </a:accent3>
      <a:accent4>
        <a:srgbClr val="F0A11F"/>
      </a:accent4>
      <a:accent5>
        <a:srgbClr val="CB5BA3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d map for Dyslexia_Win32_ss_v3.potx" id="{52B68AD9-87CD-4104-BE88-D09E115B5193}" vid="{32DE419F-2C9E-491B-9DE2-9CB15F0BBAC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478DEAE-E0CA-42BB-BA2E-F6A39AAEB4B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8CC2A95-AB18-4E2B-BAAB-ED507F826E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A1A6209-623F-4A40-A043-EF97F4DE517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Mind map</Template>
  <TotalTime>91</TotalTime>
  <Words>297</Words>
  <Application>Microsoft Office PowerPoint</Application>
  <PresentationFormat>Widescreen</PresentationFormat>
  <Paragraphs>78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Segoe UI</vt:lpstr>
      <vt:lpstr>Segoe UI Semibold</vt:lpstr>
      <vt:lpstr>Office Theme</vt:lpstr>
      <vt:lpstr>Heart  Risk Prediction A Cloud deployed solution</vt:lpstr>
      <vt:lpstr>Data Processing in R</vt:lpstr>
      <vt:lpstr>Web Frontend with Flask</vt:lpstr>
      <vt:lpstr>R API Development with Plumber</vt:lpstr>
      <vt:lpstr>Docker-ization</vt:lpstr>
      <vt:lpstr>Deployment to Google Cloud Run</vt:lpstr>
      <vt:lpstr>Challenges Faced and Solutions</vt:lpstr>
      <vt:lpstr>Future Improvements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Umashankar sai</dc:creator>
  <cp:lastModifiedBy>Umashankar sai</cp:lastModifiedBy>
  <cp:revision>5</cp:revision>
  <dcterms:created xsi:type="dcterms:W3CDTF">2023-05-01T17:37:37Z</dcterms:created>
  <dcterms:modified xsi:type="dcterms:W3CDTF">2025-05-05T16:53:52Z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